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5" r:id="rId3"/>
    <p:sldId id="267" r:id="rId4"/>
    <p:sldId id="269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736F-CFD4-4B16-86AF-F6A326CCB2BF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DDD4-0248-44F8-8165-73A8DFBDF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1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DDDD4-0248-44F8-8165-73A8DFBDF4F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7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72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80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74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50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90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62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81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72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79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82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04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4D27-6403-4E5C-83CC-EFB826D30557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2A206-98EE-453A-BD47-C23D3A3B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17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7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Office_Word4.docx"/><Relationship Id="rId5" Type="http://schemas.openxmlformats.org/officeDocument/2006/relationships/package" Target="../embeddings/_________Microsoft_Office_Word3.docx"/><Relationship Id="rId4" Type="http://schemas.openxmlformats.org/officeDocument/2006/relationships/package" Target="../embeddings/_________Microsoft_Office_Word2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9296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Кодирование информации. Виды систем счисления (СС)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3929066"/>
            <a:ext cx="868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Научиться правильно кодировать  и декодировать информацию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286124"/>
            <a:ext cx="314327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занятия: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58" y="116632"/>
            <a:ext cx="59720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 вычислительной технике используется свой язык, состоящий всего из двух элементов (сигналов): наличие сигнала кодируется единицей (1), а его отсутствие кодируется нулём (0).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Математический алфавит, состоящий из двух цифр (0 и 1), называется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двоичным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вместе с правилами пользования им составляет двоичную систему счисления.  В форме двоичных чисел в компьютерах записывается вся хранящаяся в их памяти информация: слова, числа, рисунки, а также программы, управляющие работой компьютеров. По этой причине в вычислительной технике для двоичных знаков 0 и 1 принят специальный термин – бит.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2 CC – 0 1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8 CC – 0 1 2 3 4 5 6 7 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10 CC – 0 1 2 3 4 5 6 7 8 9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16 CC – 0 1 2 3 4 5 6 7 8 9 A B C D E F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8122239"/>
              </p:ext>
            </p:extLst>
          </p:nvPr>
        </p:nvGraphicFramePr>
        <p:xfrm>
          <a:off x="6372200" y="147463"/>
          <a:ext cx="2593580" cy="6593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395"/>
                <a:gridCol w="648395"/>
                <a:gridCol w="648395"/>
                <a:gridCol w="648395"/>
              </a:tblGrid>
              <a:tr h="54949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 spc="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Системы счисления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1001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1010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1011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1101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1110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1111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10000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10001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10010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10011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10100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2444469"/>
              </p:ext>
            </p:extLst>
          </p:nvPr>
        </p:nvGraphicFramePr>
        <p:xfrm>
          <a:off x="184165" y="5445224"/>
          <a:ext cx="5832649" cy="128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31794"/>
                <a:gridCol w="1217043"/>
                <a:gridCol w="705808"/>
                <a:gridCol w="1217043"/>
                <a:gridCol w="843155"/>
                <a:gridCol w="121780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Знак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Код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Знак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Код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Знак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Код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А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11100001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A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01000001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00110000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Б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11100010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B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01000010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00110001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В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11100011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C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01000011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00110010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Г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11100100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D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01000100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00110011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Д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11100101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01000101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itchFamily="34" charset="0"/>
                        </a:rPr>
                        <a:t>00110100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2158" y="4604415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С помощью языка двоичных чисел в ЭВМ буквы казахского, русского и латинского алфавитов и цифры кодируются восемью двоичными знаками 0 и 1: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119" y="3186648"/>
            <a:ext cx="1872208" cy="124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59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5184" y="116632"/>
            <a:ext cx="19641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Перевод чисел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того, что бы перевести число из 10 СС в 2 СС, нужно число поделить на основание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системы.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Примечание: Деление продолжать до тех пор пока остаток не будет меньше основания СС.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Например: 12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8353875"/>
              </p:ext>
            </p:extLst>
          </p:nvPr>
        </p:nvGraphicFramePr>
        <p:xfrm>
          <a:off x="395536" y="1986633"/>
          <a:ext cx="6091237" cy="1250950"/>
        </p:xfrm>
        <a:graphic>
          <a:graphicData uri="http://schemas.openxmlformats.org/presentationml/2006/ole">
            <p:oleObj spid="_x0000_s3270" name="Документ" r:id="rId3" imgW="6090910" imgH="1251429" progId="Word.Document.12">
              <p:embed/>
            </p:oleObj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1231871" y="2841649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flipH="1">
            <a:off x="843184" y="2818636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H="1">
            <a:off x="449116" y="2551936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75656" y="303261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3079993"/>
            <a:ext cx="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859741"/>
            <a:ext cx="13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7719" y="274112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</a:t>
            </a:r>
            <a:r>
              <a:rPr lang="ru-RU" baseline="-25000" dirty="0" smtClean="0"/>
              <a:t>2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9200457"/>
              </p:ext>
            </p:extLst>
          </p:nvPr>
        </p:nvGraphicFramePr>
        <p:xfrm>
          <a:off x="3488057" y="2061840"/>
          <a:ext cx="2001838" cy="1247775"/>
        </p:xfrm>
        <a:graphic>
          <a:graphicData uri="http://schemas.openxmlformats.org/presentationml/2006/ole">
            <p:oleObj spid="_x0000_s3271" name="Документ" r:id="rId4" imgW="2010536" imgH="1249287" progId="Word.Document.12">
              <p:embed/>
            </p:oleObj>
          </a:graphicData>
        </a:graphic>
      </p:graphicFrame>
      <p:sp>
        <p:nvSpPr>
          <p:cNvPr id="22" name="Полилиния 21"/>
          <p:cNvSpPr/>
          <p:nvPr/>
        </p:nvSpPr>
        <p:spPr>
          <a:xfrm rot="17862815" flipH="1">
            <a:off x="3674530" y="2429014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890326" y="27028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9952" y="2755737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r>
              <a:rPr lang="ru-RU" baseline="-25000" dirty="0" smtClean="0"/>
              <a:t>8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659376" y="276740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baseline="-25000" dirty="0" smtClean="0"/>
              <a:t>16</a:t>
            </a:r>
            <a:endParaRPr lang="ru-RU" dirty="0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9226625"/>
              </p:ext>
            </p:extLst>
          </p:nvPr>
        </p:nvGraphicFramePr>
        <p:xfrm>
          <a:off x="395288" y="4439038"/>
          <a:ext cx="2211387" cy="1235075"/>
        </p:xfrm>
        <a:graphic>
          <a:graphicData uri="http://schemas.openxmlformats.org/presentationml/2006/ole">
            <p:oleObj spid="_x0000_s3272" name="Документ" r:id="rId5" imgW="2255301" imgH="1259368" progId="Word.Document.12">
              <p:embed/>
            </p:oleObj>
          </a:graphicData>
        </a:graphic>
      </p:graphicFrame>
      <p:sp>
        <p:nvSpPr>
          <p:cNvPr id="29" name="Полилиния 28"/>
          <p:cNvSpPr/>
          <p:nvPr/>
        </p:nvSpPr>
        <p:spPr>
          <a:xfrm>
            <a:off x="1635570" y="5430585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flipH="1">
            <a:off x="1224329" y="5401920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flipH="1">
            <a:off x="856154" y="5247571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801305" y="574428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7201" y="5709914"/>
            <a:ext cx="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592" y="5574298"/>
            <a:ext cx="13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57719" y="540504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11011</a:t>
            </a:r>
            <a:r>
              <a:rPr lang="ru-RU" baseline="-25000" dirty="0" smtClean="0"/>
              <a:t>2</a:t>
            </a:r>
            <a:endParaRPr lang="ru-RU" dirty="0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3030277"/>
              </p:ext>
            </p:extLst>
          </p:nvPr>
        </p:nvGraphicFramePr>
        <p:xfrm>
          <a:off x="3546475" y="4426338"/>
          <a:ext cx="1965325" cy="1223962"/>
        </p:xfrm>
        <a:graphic>
          <a:graphicData uri="http://schemas.openxmlformats.org/presentationml/2006/ole">
            <p:oleObj spid="_x0000_s3273" name="Документ" r:id="rId6" imgW="2010536" imgH="1249287" progId="Word.Document.12">
              <p:embed/>
            </p:oleObj>
          </a:graphicData>
        </a:graphic>
      </p:graphicFrame>
      <p:sp>
        <p:nvSpPr>
          <p:cNvPr id="37" name="Полилиния 36"/>
          <p:cNvSpPr/>
          <p:nvPr/>
        </p:nvSpPr>
        <p:spPr>
          <a:xfrm rot="17862815" flipH="1">
            <a:off x="3724590" y="4875553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940386" y="516699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0012" y="501957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</a:t>
            </a:r>
            <a:r>
              <a:rPr lang="ru-RU" baseline="-25000" dirty="0" smtClean="0"/>
              <a:t>8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>
          <a:xfrm flipH="1">
            <a:off x="525898" y="5082475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85743" y="5401920"/>
            <a:ext cx="13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5085445"/>
              </p:ext>
            </p:extLst>
          </p:nvPr>
        </p:nvGraphicFramePr>
        <p:xfrm>
          <a:off x="5734050" y="4550163"/>
          <a:ext cx="1939925" cy="1211262"/>
        </p:xfrm>
        <a:graphic>
          <a:graphicData uri="http://schemas.openxmlformats.org/presentationml/2006/ole">
            <p:oleObj spid="_x0000_s3274" name="Документ" r:id="rId7" imgW="2010536" imgH="1249287" progId="Word.Document.12">
              <p:embed/>
            </p:oleObj>
          </a:graphicData>
        </a:graphic>
      </p:graphicFrame>
      <p:sp>
        <p:nvSpPr>
          <p:cNvPr id="44" name="Полилиния 43"/>
          <p:cNvSpPr/>
          <p:nvPr/>
        </p:nvSpPr>
        <p:spPr>
          <a:xfrm rot="17862815" flipH="1">
            <a:off x="5905865" y="5004233"/>
            <a:ext cx="331470" cy="243534"/>
          </a:xfrm>
          <a:custGeom>
            <a:avLst/>
            <a:gdLst>
              <a:gd name="connsiteX0" fmla="*/ 331470 w 331470"/>
              <a:gd name="connsiteY0" fmla="*/ 0 h 243534"/>
              <a:gd name="connsiteX1" fmla="*/ 262890 w 331470"/>
              <a:gd name="connsiteY1" fmla="*/ 228600 h 243534"/>
              <a:gd name="connsiteX2" fmla="*/ 0 w 331470"/>
              <a:gd name="connsiteY2" fmla="*/ 217170 h 2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" h="243534">
                <a:moveTo>
                  <a:pt x="331470" y="0"/>
                </a:moveTo>
                <a:cubicBezTo>
                  <a:pt x="324802" y="96202"/>
                  <a:pt x="318135" y="192405"/>
                  <a:pt x="262890" y="228600"/>
                </a:cubicBezTo>
                <a:cubicBezTo>
                  <a:pt x="207645" y="264795"/>
                  <a:pt x="41910" y="224790"/>
                  <a:pt x="0" y="21717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121661" y="510349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91287" y="505029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</a:t>
            </a:r>
            <a:r>
              <a:rPr lang="ru-RU" baseline="-25000" dirty="0" smtClean="0"/>
              <a:t>16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743" y="386104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Например: 27 </a:t>
            </a:r>
            <a:r>
              <a:rPr lang="ru-RU" baseline="-25000" dirty="0" smtClean="0"/>
              <a:t>10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6533" y="5895162"/>
            <a:ext cx="8837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Примечание: 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при переводе из 10 СС в другие делить нужно, так что бы остаток  был целым числом, например в 2 СС остаток должен быть либо 0 либо 1 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5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того, что бы перевести из какой либо системы счисления в 10 СС, нужно: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Над каждым числом расставить степени (справа на лево), начиная с нуля.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Каждое число умножить на основание системы счисления в его степени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Сложить получившие числа.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00746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Например: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70078"/>
            <a:ext cx="765331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1100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= 1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 1*2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+ 1*2 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+ 0*2 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+ 0*2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 (1*8) + (1*4) + (0*2) + (0*1) = 12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10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2*2*2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           2*2              2          </a:t>
            </a:r>
            <a:endParaRPr lang="ru-RU" sz="1600" baseline="300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 1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 1*8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+ 4*8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 (1*8) + (4*1) =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12</a:t>
            </a:r>
            <a:r>
              <a:rPr lang="ru-RU" sz="1600" baseline="-25000" dirty="0">
                <a:latin typeface="Arial" pitchFamily="34" charset="0"/>
                <a:cs typeface="Arial" pitchFamily="34" charset="0"/>
              </a:rPr>
              <a:t>10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12</a:t>
            </a:r>
            <a:r>
              <a:rPr lang="ru-RU" sz="1600" baseline="-25000" dirty="0">
                <a:latin typeface="Arial" pitchFamily="34" charset="0"/>
                <a:cs typeface="Arial" pitchFamily="34" charset="0"/>
              </a:rPr>
              <a:t>10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11011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 1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1*2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+ 1*2 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+ 0*2 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+ 1*2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+ 1*2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 + 1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27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33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3*8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3*8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24+ 3=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12</a:t>
            </a:r>
            <a:r>
              <a:rPr lang="ru-RU" sz="1600" baseline="-25000" dirty="0">
                <a:latin typeface="Arial" pitchFamily="34" charset="0"/>
                <a:cs typeface="Arial" pitchFamily="34" charset="0"/>
              </a:rPr>
              <a:t>10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1В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 1 11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1*16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11*16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16 + 11= 27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600" baseline="-250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095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Свойства степеней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 			0</a:t>
            </a:r>
            <a:r>
              <a:rPr lang="ru-RU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=0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			5</a:t>
            </a:r>
            <a:r>
              <a:rPr lang="ru-RU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</a:t>
            </a:r>
          </a:p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1/а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-5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=1/2</a:t>
            </a:r>
            <a:r>
              <a:rPr lang="ru-RU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29586" y="1857364"/>
            <a:ext cx="107157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</a:t>
            </a:r>
            <a:r>
              <a:rPr lang="ru-RU" baseline="30000" dirty="0" smtClean="0"/>
              <a:t>0</a:t>
            </a:r>
            <a:r>
              <a:rPr lang="ru-RU" dirty="0" smtClean="0"/>
              <a:t>=1</a:t>
            </a:r>
          </a:p>
          <a:p>
            <a:pPr algn="ctr"/>
            <a:r>
              <a:rPr lang="ru-RU" dirty="0" smtClean="0"/>
              <a:t>2</a:t>
            </a:r>
            <a:r>
              <a:rPr lang="ru-RU" baseline="30000" dirty="0" smtClean="0"/>
              <a:t>1</a:t>
            </a:r>
            <a:r>
              <a:rPr lang="ru-RU" dirty="0" smtClean="0"/>
              <a:t>=2</a:t>
            </a:r>
          </a:p>
          <a:p>
            <a:pPr algn="ctr"/>
            <a:r>
              <a:rPr lang="ru-RU" dirty="0" smtClean="0"/>
              <a:t>2</a:t>
            </a:r>
            <a:r>
              <a:rPr lang="ru-RU" baseline="30000" dirty="0" smtClean="0"/>
              <a:t>2</a:t>
            </a:r>
            <a:r>
              <a:rPr lang="ru-RU" dirty="0" smtClean="0"/>
              <a:t>=4</a:t>
            </a:r>
          </a:p>
          <a:p>
            <a:pPr algn="ctr"/>
            <a:r>
              <a:rPr lang="ru-RU" dirty="0" smtClean="0"/>
              <a:t>2</a:t>
            </a:r>
            <a:r>
              <a:rPr lang="ru-RU" baseline="30000" dirty="0" smtClean="0"/>
              <a:t>3</a:t>
            </a:r>
            <a:r>
              <a:rPr lang="ru-RU" dirty="0" smtClean="0"/>
              <a:t>=8</a:t>
            </a:r>
          </a:p>
          <a:p>
            <a:pPr algn="ctr"/>
            <a:r>
              <a:rPr lang="ru-RU" dirty="0" smtClean="0"/>
              <a:t>2</a:t>
            </a:r>
            <a:r>
              <a:rPr lang="ru-RU" baseline="30000" dirty="0" smtClean="0"/>
              <a:t>4</a:t>
            </a:r>
            <a:r>
              <a:rPr lang="ru-RU" dirty="0" smtClean="0"/>
              <a:t>=16</a:t>
            </a:r>
          </a:p>
          <a:p>
            <a:pPr algn="ctr"/>
            <a:r>
              <a:rPr lang="ru-RU" dirty="0" smtClean="0"/>
              <a:t>2</a:t>
            </a:r>
            <a:r>
              <a:rPr lang="ru-RU" baseline="30000" dirty="0" smtClean="0"/>
              <a:t>5</a:t>
            </a:r>
            <a:r>
              <a:rPr lang="ru-RU" dirty="0" smtClean="0"/>
              <a:t>=32</a:t>
            </a:r>
          </a:p>
          <a:p>
            <a:pPr algn="ctr"/>
            <a:r>
              <a:rPr lang="ru-RU" dirty="0" smtClean="0"/>
              <a:t>2</a:t>
            </a:r>
            <a:r>
              <a:rPr lang="ru-RU" baseline="30000" dirty="0" smtClean="0"/>
              <a:t>6</a:t>
            </a:r>
            <a:r>
              <a:rPr lang="ru-RU" dirty="0" smtClean="0"/>
              <a:t>=64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99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724461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Код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ASCII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American Standard Code for Information Interchange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американский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стандартный код обмена информацией (кодировочная таблица)</a:t>
            </a:r>
          </a:p>
        </p:txBody>
      </p:sp>
      <p:pic>
        <p:nvPicPr>
          <p:cNvPr id="6146" name="Picture 2" descr="Коды ASC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9236"/>
            <a:ext cx="6200961" cy="416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510629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Таблица имеет 16 строк и 16 столбцов. Место символа в таблице определяет его шестнадцатеричный код.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Таблица состоит из двух частей: стандартной и альтернативной.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стандартной части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– это первые 128 символов, от 0 до 127: цифры, буквы латинского алфавита и специальные для управления компьютером.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альтернативной части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– это вторые 128 символов, от 128-255, предназначенные для размещения символов национальных алфавитов (русский, казахский, японский и т.д.), псевдографических и некоторых специальных символов.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9165" y="188640"/>
            <a:ext cx="127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Коды </a:t>
            </a:r>
            <a:r>
              <a:rPr lang="en-US" b="1" dirty="0"/>
              <a:t>ASCII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89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42852"/>
            <a:ext cx="800102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Что такое информация?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хранения данных в удобной и легкодоступной форме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Графика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kk-KZ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отражение внешнего мира с помощью знаков и сигналов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Прием и передача (доставка и поставка) данных между удаленными участниками информационного процесса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Среда для записи и хранения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Что такое информатика?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Область естествознания, наука, изучающая наиболее общие и фундаментальные закономерности, определяющие структуру и эволюцию материального мира.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наука, изучающая законы и методы получения, переработки, хранения и передачи информации с помощью ПК.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наука, исторически основанная на решении задач о количественных и пространственных соотношениях реального мира путём идеализации необходимых для этого свойств объектов и формализации этих задач.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Наука, изучающая письменные источники о прошлом для того, чтобы установить последовательность событий, объективность описанных фактов и сделать выводы о причинах событий.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 из наиболее всеобъемлющих областей человеческой деятельности, занимающаяся организацией пространства и времени и решающая любые пространственные и временные задачи, от разработки стратегий развития агломераций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Виды информации?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способу организации информации, по форме представления информации,  по общественному значению информации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03225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способу восприятия информации, по форме представления информации,  по общественному значению информации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03225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способу восприятия информации, по форме представления информации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03225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Обоняние, осязание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03225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Текстовая, графическая, числовая, музыкальная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03225" lvl="0" indent="-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Самый простой, но не самый экономичный носитель информации?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Камень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Дерево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Диск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Бумага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03225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Перфолента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71414"/>
            <a:ext cx="8929718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 Единицы измерения информации?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73050" lvl="0" indent="-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Бит, байт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73050" lvl="0" indent="-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Стек, регистр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73050" lvl="0" indent="-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Бит, слот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73050" lvl="0" indent="-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Байт, слот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73050" lvl="0" indent="-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 Стек, слот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Свойства информации?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Объективность, достоверность, полнота, актуальность, ценность, ясность 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Объективность, достоверность, полнота, актуальность, ценность, субъективность 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Объективность, достоверность, актуальность, ценность, ясность 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Объективность, достоверность, полнота, актуальность, ценность, бесполезность 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Объективность, бесполезность, полнота, актуальность, ценность, бесполезность 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Что такое данные?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Среда для записи и хранения информации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Диалектическая составная часть информации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отражение внешнего мира с помощью знаков и сигналов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Сообщения, передаваемые в форме знаков и сигналов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Используются для ориентирования, активного действия управления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Операции с данными?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Сбор,  формализация, фильтрация, сортировка, архивация, защита, транспортировка, преобразование, хранение 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Сбор,  удаление, фильтрация, сортировка, архивация, защита, транспортировка, преобразование, хранение 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Сбор,  удаление, фильтрация, сортировка, архивация, запись, транспортировка, преобразование, хранение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Сбор,  удаление, фильтрация, сортировка, архивация, запись, транспортировка, преобразование, сжатие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Сбор,  удаление, сортировка, архивация, запись, транспортировка, преобразование, хранение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Носители информации?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Среда для записи и хранения информации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Диалектическая составная часть информации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отражение внешнего мира с помощью знаков и сигналов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Сообщения, передаваемые в форме знаков и сигналов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Используются для ориентирования, активного действия управления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 Один килобайт равен?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 и 1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1024 мегабайт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бит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1024 гигабайт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1024 байт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31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Алфавитный подход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smtClean="0">
                <a:latin typeface="Comic Sans MS" pitchFamily="66" charset="0"/>
              </a:rPr>
              <a:t>к измерению информации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7950" y="1125538"/>
            <a:ext cx="9096375" cy="711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7163" indent="-2697163">
              <a:spcBef>
                <a:spcPct val="50000"/>
              </a:spcBef>
            </a:pPr>
            <a:r>
              <a:rPr lang="ru-RU" sz="2000">
                <a:solidFill>
                  <a:srgbClr val="CC0000"/>
                </a:solidFill>
              </a:rPr>
              <a:t>Алфавитный подход</a:t>
            </a:r>
            <a:r>
              <a:rPr lang="ru-RU" sz="2000"/>
              <a:t> </a:t>
            </a:r>
            <a:r>
              <a:rPr lang="ru-RU" sz="2000">
                <a:solidFill>
                  <a:srgbClr val="000099"/>
                </a:solidFill>
              </a:rPr>
              <a:t> позволяет определить количество информации, заключенной в тексте.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16013" y="1773238"/>
            <a:ext cx="1511300" cy="2247900"/>
            <a:chOff x="703" y="1253"/>
            <a:chExt cx="952" cy="141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-199137">
              <a:off x="703" y="1253"/>
              <a:ext cx="952" cy="1416"/>
              <a:chOff x="703" y="1253"/>
              <a:chExt cx="952" cy="1416"/>
            </a:xfrm>
          </p:grpSpPr>
          <p:sp>
            <p:nvSpPr>
              <p:cNvPr id="16403" name="Rectangle 6"/>
              <p:cNvSpPr>
                <a:spLocks noChangeArrowheads="1"/>
              </p:cNvSpPr>
              <p:nvPr/>
            </p:nvSpPr>
            <p:spPr bwMode="auto">
              <a:xfrm rot="567162">
                <a:off x="793" y="1253"/>
                <a:ext cx="726" cy="1180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4" name="Line 7"/>
              <p:cNvSpPr>
                <a:spLocks noChangeShapeType="1"/>
              </p:cNvSpPr>
              <p:nvPr/>
            </p:nvSpPr>
            <p:spPr bwMode="auto">
              <a:xfrm>
                <a:off x="703" y="2341"/>
                <a:ext cx="45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Freeform 8"/>
              <p:cNvSpPr>
                <a:spLocks/>
              </p:cNvSpPr>
              <p:nvPr/>
            </p:nvSpPr>
            <p:spPr bwMode="auto">
              <a:xfrm>
                <a:off x="1411" y="2458"/>
                <a:ext cx="33" cy="201"/>
              </a:xfrm>
              <a:custGeom>
                <a:avLst/>
                <a:gdLst>
                  <a:gd name="T0" fmla="*/ 0 w 33"/>
                  <a:gd name="T1" fmla="*/ 0 h 201"/>
                  <a:gd name="T2" fmla="*/ 33 w 33"/>
                  <a:gd name="T3" fmla="*/ 201 h 201"/>
                  <a:gd name="T4" fmla="*/ 0 60000 65536"/>
                  <a:gd name="T5" fmla="*/ 0 60000 65536"/>
                  <a:gd name="T6" fmla="*/ 0 w 33"/>
                  <a:gd name="T7" fmla="*/ 0 h 201"/>
                  <a:gd name="T8" fmla="*/ 33 w 33"/>
                  <a:gd name="T9" fmla="*/ 201 h 20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201">
                    <a:moveTo>
                      <a:pt x="0" y="0"/>
                    </a:moveTo>
                    <a:lnTo>
                      <a:pt x="33" y="201"/>
                    </a:lnTo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Freeform 9"/>
              <p:cNvSpPr>
                <a:spLocks/>
              </p:cNvSpPr>
              <p:nvPr/>
            </p:nvSpPr>
            <p:spPr bwMode="auto">
              <a:xfrm>
                <a:off x="748" y="2523"/>
                <a:ext cx="711" cy="136"/>
              </a:xfrm>
              <a:custGeom>
                <a:avLst/>
                <a:gdLst>
                  <a:gd name="T0" fmla="*/ 0 w 711"/>
                  <a:gd name="T1" fmla="*/ 0 h 136"/>
                  <a:gd name="T2" fmla="*/ 711 w 711"/>
                  <a:gd name="T3" fmla="*/ 136 h 136"/>
                  <a:gd name="T4" fmla="*/ 0 60000 65536"/>
                  <a:gd name="T5" fmla="*/ 0 60000 65536"/>
                  <a:gd name="T6" fmla="*/ 0 w 711"/>
                  <a:gd name="T7" fmla="*/ 0 h 136"/>
                  <a:gd name="T8" fmla="*/ 711 w 711"/>
                  <a:gd name="T9" fmla="*/ 136 h 1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1" h="136">
                    <a:moveTo>
                      <a:pt x="0" y="0"/>
                    </a:moveTo>
                    <a:lnTo>
                      <a:pt x="711" y="136"/>
                    </a:lnTo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Line 10"/>
              <p:cNvSpPr>
                <a:spLocks noChangeShapeType="1"/>
              </p:cNvSpPr>
              <p:nvPr/>
            </p:nvSpPr>
            <p:spPr bwMode="auto">
              <a:xfrm>
                <a:off x="1610" y="1344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8" name="Line 11"/>
              <p:cNvSpPr>
                <a:spLocks noChangeShapeType="1"/>
              </p:cNvSpPr>
              <p:nvPr/>
            </p:nvSpPr>
            <p:spPr bwMode="auto">
              <a:xfrm flipV="1">
                <a:off x="1459" y="1480"/>
                <a:ext cx="196" cy="1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01" name="Text Box 16"/>
            <p:cNvSpPr txBox="1">
              <a:spLocks noChangeArrowheads="1"/>
            </p:cNvSpPr>
            <p:nvPr/>
          </p:nvSpPr>
          <p:spPr bwMode="auto">
            <a:xfrm>
              <a:off x="793" y="1480"/>
              <a:ext cx="81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  <a:latin typeface="Comic Sans MS" pitchFamily="66" charset="0"/>
                </a:rPr>
                <a:t>А Б В Г Д М Н О П Р      Т</a:t>
              </a:r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748" y="1979"/>
              <a:ext cx="318" cy="31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435600" y="2133600"/>
            <a:ext cx="2376488" cy="1368425"/>
            <a:chOff x="3243" y="1434"/>
            <a:chExt cx="1497" cy="862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3243" y="1434"/>
              <a:ext cx="1497" cy="862"/>
              <a:chOff x="3243" y="1434"/>
              <a:chExt cx="1497" cy="862"/>
            </a:xfrm>
          </p:grpSpPr>
          <p:sp>
            <p:nvSpPr>
              <p:cNvPr id="16395" name="Freeform 20"/>
              <p:cNvSpPr>
                <a:spLocks/>
              </p:cNvSpPr>
              <p:nvPr/>
            </p:nvSpPr>
            <p:spPr bwMode="auto">
              <a:xfrm>
                <a:off x="3470" y="2115"/>
                <a:ext cx="1270" cy="181"/>
              </a:xfrm>
              <a:custGeom>
                <a:avLst/>
                <a:gdLst>
                  <a:gd name="T0" fmla="*/ 0 w 1270"/>
                  <a:gd name="T1" fmla="*/ 181 h 181"/>
                  <a:gd name="T2" fmla="*/ 408 w 1270"/>
                  <a:gd name="T3" fmla="*/ 90 h 181"/>
                  <a:gd name="T4" fmla="*/ 635 w 1270"/>
                  <a:gd name="T5" fmla="*/ 136 h 181"/>
                  <a:gd name="T6" fmla="*/ 816 w 1270"/>
                  <a:gd name="T7" fmla="*/ 45 h 181"/>
                  <a:gd name="T8" fmla="*/ 1043 w 1270"/>
                  <a:gd name="T9" fmla="*/ 0 h 181"/>
                  <a:gd name="T10" fmla="*/ 1270 w 1270"/>
                  <a:gd name="T11" fmla="*/ 45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0"/>
                  <a:gd name="T19" fmla="*/ 0 h 181"/>
                  <a:gd name="T20" fmla="*/ 1270 w 1270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0" h="181">
                    <a:moveTo>
                      <a:pt x="0" y="181"/>
                    </a:moveTo>
                    <a:cubicBezTo>
                      <a:pt x="151" y="139"/>
                      <a:pt x="302" y="97"/>
                      <a:pt x="408" y="90"/>
                    </a:cubicBezTo>
                    <a:cubicBezTo>
                      <a:pt x="514" y="83"/>
                      <a:pt x="567" y="143"/>
                      <a:pt x="635" y="136"/>
                    </a:cubicBezTo>
                    <a:cubicBezTo>
                      <a:pt x="703" y="129"/>
                      <a:pt x="748" y="68"/>
                      <a:pt x="816" y="45"/>
                    </a:cubicBezTo>
                    <a:cubicBezTo>
                      <a:pt x="884" y="22"/>
                      <a:pt x="967" y="0"/>
                      <a:pt x="1043" y="0"/>
                    </a:cubicBezTo>
                    <a:cubicBezTo>
                      <a:pt x="1119" y="0"/>
                      <a:pt x="1232" y="38"/>
                      <a:pt x="1270" y="4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6396" name="Line 21"/>
              <p:cNvSpPr>
                <a:spLocks noChangeShapeType="1"/>
              </p:cNvSpPr>
              <p:nvPr/>
            </p:nvSpPr>
            <p:spPr bwMode="auto">
              <a:xfrm flipH="1" flipV="1">
                <a:off x="3243" y="1616"/>
                <a:ext cx="227" cy="680"/>
              </a:xfrm>
              <a:prstGeom prst="line">
                <a:avLst/>
              </a:prstGeom>
              <a:noFill/>
              <a:ln w="117475" cmpd="tri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7" name="Line 22"/>
              <p:cNvSpPr>
                <a:spLocks noChangeShapeType="1"/>
              </p:cNvSpPr>
              <p:nvPr/>
            </p:nvSpPr>
            <p:spPr bwMode="auto">
              <a:xfrm flipH="1" flipV="1">
                <a:off x="4503" y="1470"/>
                <a:ext cx="227" cy="680"/>
              </a:xfrm>
              <a:prstGeom prst="line">
                <a:avLst/>
              </a:prstGeom>
              <a:noFill/>
              <a:ln w="57150" cmpd="thickThin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8" name="Freeform 23"/>
              <p:cNvSpPr>
                <a:spLocks/>
              </p:cNvSpPr>
              <p:nvPr/>
            </p:nvSpPr>
            <p:spPr bwMode="auto">
              <a:xfrm>
                <a:off x="3243" y="1434"/>
                <a:ext cx="1270" cy="181"/>
              </a:xfrm>
              <a:custGeom>
                <a:avLst/>
                <a:gdLst>
                  <a:gd name="T0" fmla="*/ 0 w 1270"/>
                  <a:gd name="T1" fmla="*/ 181 h 181"/>
                  <a:gd name="T2" fmla="*/ 408 w 1270"/>
                  <a:gd name="T3" fmla="*/ 90 h 181"/>
                  <a:gd name="T4" fmla="*/ 635 w 1270"/>
                  <a:gd name="T5" fmla="*/ 136 h 181"/>
                  <a:gd name="T6" fmla="*/ 816 w 1270"/>
                  <a:gd name="T7" fmla="*/ 45 h 181"/>
                  <a:gd name="T8" fmla="*/ 1043 w 1270"/>
                  <a:gd name="T9" fmla="*/ 0 h 181"/>
                  <a:gd name="T10" fmla="*/ 1270 w 1270"/>
                  <a:gd name="T11" fmla="*/ 45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0"/>
                  <a:gd name="T19" fmla="*/ 0 h 181"/>
                  <a:gd name="T20" fmla="*/ 1270 w 1270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0" h="181">
                    <a:moveTo>
                      <a:pt x="0" y="181"/>
                    </a:moveTo>
                    <a:cubicBezTo>
                      <a:pt x="151" y="139"/>
                      <a:pt x="302" y="97"/>
                      <a:pt x="408" y="90"/>
                    </a:cubicBezTo>
                    <a:cubicBezTo>
                      <a:pt x="514" y="83"/>
                      <a:pt x="567" y="143"/>
                      <a:pt x="635" y="136"/>
                    </a:cubicBezTo>
                    <a:cubicBezTo>
                      <a:pt x="703" y="129"/>
                      <a:pt x="748" y="68"/>
                      <a:pt x="816" y="45"/>
                    </a:cubicBezTo>
                    <a:cubicBezTo>
                      <a:pt x="884" y="22"/>
                      <a:pt x="967" y="0"/>
                      <a:pt x="1043" y="0"/>
                    </a:cubicBezTo>
                    <a:cubicBezTo>
                      <a:pt x="1119" y="0"/>
                      <a:pt x="1232" y="38"/>
                      <a:pt x="1270" y="4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Line 24"/>
              <p:cNvSpPr>
                <a:spLocks noChangeShapeType="1"/>
              </p:cNvSpPr>
              <p:nvPr/>
            </p:nvSpPr>
            <p:spPr bwMode="auto">
              <a:xfrm>
                <a:off x="3878" y="1570"/>
                <a:ext cx="227" cy="6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394" name="Text Box 33"/>
            <p:cNvSpPr txBox="1">
              <a:spLocks noChangeArrowheads="1"/>
            </p:cNvSpPr>
            <p:nvPr/>
          </p:nvSpPr>
          <p:spPr bwMode="auto">
            <a:xfrm rot="-887810">
              <a:off x="3395" y="1525"/>
              <a:ext cx="63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800000"/>
                  </a:solidFill>
                  <a:latin typeface="Comic Sans MS" pitchFamily="66" charset="0"/>
                </a:rPr>
                <a:t>Мама мыла раму</a:t>
              </a:r>
            </a:p>
          </p:txBody>
        </p:sp>
      </p:grp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395288" y="3860800"/>
            <a:ext cx="40322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800000"/>
                </a:solidFill>
              </a:rPr>
              <a:t>2</a:t>
            </a:r>
            <a:r>
              <a:rPr lang="en-US" sz="6000" b="1" baseline="30000">
                <a:solidFill>
                  <a:srgbClr val="800000"/>
                </a:solidFill>
              </a:rPr>
              <a:t>i</a:t>
            </a:r>
            <a:r>
              <a:rPr lang="en-US" sz="6000" b="1">
                <a:solidFill>
                  <a:srgbClr val="800000"/>
                </a:solidFill>
              </a:rPr>
              <a:t>=N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N</a:t>
            </a:r>
            <a:r>
              <a:rPr lang="en-US">
                <a:latin typeface="Calibri" pitchFamily="34" charset="0"/>
              </a:rPr>
              <a:t> – </a:t>
            </a:r>
            <a:r>
              <a:rPr lang="ru-RU">
                <a:latin typeface="Calibri" pitchFamily="34" charset="0"/>
              </a:rPr>
              <a:t>количество символов в алфавите (мощность алфавита)</a:t>
            </a:r>
            <a:r>
              <a:rPr lang="en-US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i </a:t>
            </a:r>
            <a:r>
              <a:rPr lang="en-US">
                <a:latin typeface="Calibri" pitchFamily="34" charset="0"/>
              </a:rPr>
              <a:t>– </a:t>
            </a:r>
            <a:r>
              <a:rPr lang="ru-RU">
                <a:latin typeface="Calibri" pitchFamily="34" charset="0"/>
              </a:rPr>
              <a:t>количество информации, содержащейся в одном символе алфавита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730750" y="3573463"/>
            <a:ext cx="41767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Количество информации в тексте</a:t>
            </a:r>
          </a:p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800000"/>
                </a:solidFill>
              </a:rPr>
              <a:t>V=K</a:t>
            </a:r>
            <a:r>
              <a:rPr lang="en-US" sz="6000" b="1">
                <a:solidFill>
                  <a:srgbClr val="800000"/>
                </a:solidFill>
                <a:sym typeface="Symbol" pitchFamily="18" charset="2"/>
              </a:rPr>
              <a:t>i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K –</a:t>
            </a:r>
            <a:r>
              <a:rPr lang="ru-RU" sz="2000" b="1">
                <a:sym typeface="Symbol" pitchFamily="18" charset="2"/>
              </a:rPr>
              <a:t> </a:t>
            </a:r>
            <a:r>
              <a:rPr lang="ru-RU">
                <a:latin typeface="Calibri" pitchFamily="34" charset="0"/>
                <a:sym typeface="Symbol" pitchFamily="18" charset="2"/>
              </a:rPr>
              <a:t>число символов в тексте</a:t>
            </a:r>
            <a:r>
              <a:rPr lang="en-US" b="1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V – </a:t>
            </a:r>
            <a:r>
              <a:rPr lang="ru-RU">
                <a:latin typeface="Calibri" pitchFamily="34" charset="0"/>
                <a:sym typeface="Symbol" pitchFamily="18" charset="2"/>
              </a:rPr>
              <a:t>объем информации</a:t>
            </a:r>
            <a:endParaRPr 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4" name="Управляющая кнопка: домой 23">
            <a:hlinkClick r:id="rId2" action="ppaction://hlinksldjump" highlightClick="1"/>
          </p:cNvPr>
          <p:cNvSpPr/>
          <p:nvPr/>
        </p:nvSpPr>
        <p:spPr>
          <a:xfrm>
            <a:off x="8786813" y="6429375"/>
            <a:ext cx="357187" cy="428625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animBg="1"/>
      <p:bldP spid="14372" grpId="0"/>
      <p:bldP spid="143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0825" y="1033463"/>
            <a:ext cx="305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Решите  задачу: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468313" y="2320925"/>
          <a:ext cx="8280401" cy="1828800"/>
        </p:xfrm>
        <a:graphic>
          <a:graphicData uri="http://schemas.openxmlformats.org/drawingml/2006/table">
            <a:tbl>
              <a:tblPr/>
              <a:tblGrid>
                <a:gridCol w="247650"/>
                <a:gridCol w="493713"/>
                <a:gridCol w="753903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81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Дано: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книге 100 страниц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 странице 60 строк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В строке 80 символов</a:t>
                      </a:r>
                    </a:p>
                    <a:p>
                      <a:pPr marL="0" marR="0" lvl="0" indent="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Вычислить информационный объем книги.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012160" y="1471910"/>
            <a:ext cx="2730561" cy="53860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Кодирование информации.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Виды 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ru-RU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истем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счисления (СС)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18404"/>
            <a:ext cx="8748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Цель урока: Научиться правильно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шифровать и расшифровывать информацию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46230"/>
            <a:ext cx="2661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Вычислительные устройства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7250968"/>
              </p:ext>
            </p:extLst>
          </p:nvPr>
        </p:nvGraphicFramePr>
        <p:xfrm>
          <a:off x="61844" y="1711920"/>
          <a:ext cx="8866132" cy="473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810"/>
                <a:gridCol w="978010"/>
                <a:gridCol w="1224136"/>
                <a:gridCol w="1728192"/>
                <a:gridCol w="1728192"/>
                <a:gridCol w="2699792"/>
              </a:tblGrid>
              <a:tr h="291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Рисунок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Устройство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Создатель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Операции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</a:tr>
              <a:tr h="583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 в. до н. э..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Абак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Древняя Греция, Древний Рим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Сложение, вычитание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</a:tr>
              <a:tr h="769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 XVII века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европейская машина (ПЕМ)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ученый-математик Джон Непер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функция умножения чисел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1623 г.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счетная машина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Вильге́льм Шиккард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простые операции с числами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1642 г.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Машина Паскалина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Блез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Паскаль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машину (Паскалина), прообраз первой цифровой вычислительной машины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1671 г.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колесо Лейбница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Готфрид Вильгельм фон Лейбниц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выполнять операции сложения, вычитания, умножения и деления чисел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</a:tr>
              <a:tr h="583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1820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Первый коммерческий калькулятор «Арифмометр»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Тома де 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Кольмар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(Карл 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Ксавье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Томас)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928" marR="46928" marT="0" marB="0" anchor="ctr"/>
                </a:tc>
              </a:tr>
            </a:tbl>
          </a:graphicData>
        </a:graphic>
      </p:graphicFrame>
      <p:pic>
        <p:nvPicPr>
          <p:cNvPr id="2053" name="Рисунок 1" descr="Счетная машина Джона Неп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8024"/>
            <a:ext cx="779170" cy="61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Паскал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2603"/>
            <a:ext cx="7905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лькулятор Лейбниц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66" y="4814052"/>
            <a:ext cx="776288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744064" cy="58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2" descr="аба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42" y="1992906"/>
            <a:ext cx="792088" cy="5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scaline (rear view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43" y="3429000"/>
            <a:ext cx="792088" cy="54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3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941" y="118458"/>
            <a:ext cx="4596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История возникновения компьютеров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424" y="836712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Идея создания компьютера появилась у двух физиков из американского университета штата Айова. Это были физики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Джон Винсент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Атанасов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и Клиффорд Берри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Они занимались созданием компьютера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 1937 по 1942 гг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Это и был самый первый компьютер. Компьютер был назван в честь ученых 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ABC (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Atanasoff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Berry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Computer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В этом компьютере использовались электронные лампы, принцип действия ЭВМ основывался на двоичной арифметике.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90"/>
          <a:stretch/>
        </p:blipFill>
        <p:spPr bwMode="auto">
          <a:xfrm>
            <a:off x="6241359" y="2190980"/>
            <a:ext cx="2726869" cy="159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359" y="423236"/>
            <a:ext cx="1455088" cy="180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01" y="423236"/>
            <a:ext cx="1193935" cy="180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1561" y="2992624"/>
            <a:ext cx="180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Поколения ЭВМ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804214"/>
              </p:ext>
            </p:extLst>
          </p:nvPr>
        </p:nvGraphicFramePr>
        <p:xfrm>
          <a:off x="153515" y="3717032"/>
          <a:ext cx="8852421" cy="2926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17607"/>
                <a:gridCol w="1368152"/>
                <a:gridCol w="1728192"/>
                <a:gridCol w="2016224"/>
                <a:gridCol w="1622246"/>
              </a:tblGrid>
              <a:tr h="20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 О К О Л Е Н И Я   Э В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ХАРАКТЕРИСТИКИ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Годы применения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1946-1960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1960-1964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1964-1970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1970-1980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Основной элемент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Эл. лампа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Транзистор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Интегральная схема (ИС)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Большая интегральная схема (БИС)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Быстродействие 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1000 оп/сек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100 000 оп/сек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10000000 оп/сек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оп/сек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Носитель информации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Перфокарта,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Перфолента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Магнитная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лента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Диск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Гибкий диск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83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6379" y="131466"/>
            <a:ext cx="2595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Системы счисления (СС)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34" y="697151"/>
            <a:ext cx="58517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Для умелого чтения необходимо знать буквенный и числовой алфавиты.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русском языке используется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кириллица (32 буквы) и арабские цифры от 0 до 9.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английском языке используются буквы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латинского алфавита (26 букв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японском языке вместо букв используются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иероглифы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Кроме национальных языков для общения людей разработаны специальные  (профессиональные) языки (например, математический язык, нотная грамота, язык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электросхем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алгоритмический язык, азбука Морзе и т.д.). 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763" y="311478"/>
            <a:ext cx="1340335" cy="12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622319"/>
            <a:ext cx="7304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кодирования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его также называют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шифрование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информации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декодирования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расшифровка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информации.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Чем меньше букв алфавита, тем проще устройство для его расшифровки.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095" y="1611081"/>
            <a:ext cx="1928113" cy="8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561" y="3001940"/>
            <a:ext cx="1591647" cy="102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175" y="2451754"/>
            <a:ext cx="1366153" cy="11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1448" y="4155667"/>
            <a:ext cx="1550066" cy="12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4842" y="3898781"/>
            <a:ext cx="1557478" cy="10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43" y="3898781"/>
            <a:ext cx="1940680" cy="133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8819" y="3898781"/>
            <a:ext cx="33242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99" y="5517232"/>
            <a:ext cx="936084" cy="93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02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740" y="5373216"/>
            <a:ext cx="2515398" cy="148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650" y="116632"/>
            <a:ext cx="866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Система счисления 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это способ наименования и изображения чисел с помощью символов, имеющих определённые количественные значения.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3219" y="764704"/>
            <a:ext cx="40575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систем счисления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80" y="1196752"/>
            <a:ext cx="877000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Системы счисления бывают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непозиционными и позиционными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7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позиционной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системе счисления значение каждой цифры зависит от её места (позиции) в числе.  Количество цифр в числе определяет его разрядность, а вес данного разряда  зависит от его позиции в числе. Вес каждого следующего разряда в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раз больше предыдущего, где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-основание позиционной системы</a:t>
            </a:r>
          </a:p>
          <a:p>
            <a:pPr algn="just"/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Например: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2567 = 2*1000 + 5*100 + 6*10 + 7*1 = 2*10</a:t>
            </a:r>
            <a:r>
              <a:rPr lang="ru-RU" sz="1600" b="1" baseline="30000" dirty="0">
                <a:latin typeface="Arial" pitchFamily="34" charset="0"/>
                <a:cs typeface="Arial" pitchFamily="34" charset="0"/>
              </a:rPr>
              <a:t>3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+ 5*10</a:t>
            </a:r>
            <a:r>
              <a:rPr lang="ru-RU" sz="16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+ 6*10</a:t>
            </a:r>
            <a:r>
              <a:rPr lang="ru-RU" sz="16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+ 7*1</a:t>
            </a:r>
            <a:r>
              <a:rPr lang="ru-RU" sz="16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непозиционной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системе счисления цифры не меняют своего количественного значения при изменении их расположения в числе.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Например, в римской непозиционной системе счисления для каждого числа используется некоторый набор базовых символов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Остальные значения чисел получаются из базовых путём сложения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700=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DCC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или вычитания 800=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CCM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CLXIIV = 100 + 50 + 10 + 5 – 2 = 163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CXXL = 100 + 50 – 20 = 130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325900"/>
              </p:ext>
            </p:extLst>
          </p:nvPr>
        </p:nvGraphicFramePr>
        <p:xfrm>
          <a:off x="4440928" y="4581128"/>
          <a:ext cx="3929775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263"/>
                <a:gridCol w="543669"/>
                <a:gridCol w="543669"/>
                <a:gridCol w="543669"/>
                <a:gridCol w="543669"/>
                <a:gridCol w="475756"/>
                <a:gridCol w="720080"/>
              </a:tblGrid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6090235"/>
              </p:ext>
            </p:extLst>
          </p:nvPr>
        </p:nvGraphicFramePr>
        <p:xfrm>
          <a:off x="2267744" y="5743912"/>
          <a:ext cx="4017878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4"/>
                <a:gridCol w="576064"/>
                <a:gridCol w="676084"/>
                <a:gridCol w="764076"/>
                <a:gridCol w="142559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Arial" pitchFamily="34" charset="0"/>
                          <a:cs typeface="Arial" pitchFamily="34" charset="0"/>
                        </a:rPr>
                        <a:t>∩</a:t>
                      </a:r>
                      <a:endParaRPr lang="ru-RU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itchFamily="34" charset="0"/>
                          <a:cs typeface="Arial" pitchFamily="34" charset="0"/>
                        </a:rPr>
                        <a:t>∫</a:t>
                      </a:r>
                      <a:endParaRPr lang="ru-RU" sz="18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ᵖ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Arial" pitchFamily="34" charset="0"/>
                          <a:cs typeface="Arial" pitchFamily="34" charset="0"/>
                        </a:rPr>
                        <a:t>∫∫</a:t>
                      </a:r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1" dirty="0" smtClean="0">
                          <a:latin typeface="Arial" pitchFamily="34" charset="0"/>
                          <a:cs typeface="Arial" pitchFamily="34" charset="0"/>
                        </a:rPr>
                        <a:t>∩∩∩∩∩∩</a:t>
                      </a:r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600" b="1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261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4480" y="5647209"/>
            <a:ext cx="21452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Египетская система счисления </a:t>
            </a:r>
            <a:r>
              <a:rPr lang="en-US" dirty="0">
                <a:latin typeface="Arial" pitchFamily="34" charset="0"/>
                <a:cs typeface="Arial" pitchFamily="34" charset="0"/>
              </a:rPr>
              <a:t>=&gt;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1707</Words>
  <Application>Microsoft Office PowerPoint</Application>
  <PresentationFormat>Экран (4:3)</PresentationFormat>
  <Paragraphs>404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Слайд 1</vt:lpstr>
      <vt:lpstr>Слайд 2</vt:lpstr>
      <vt:lpstr>Слайд 3</vt:lpstr>
      <vt:lpstr>Алфавитный подход к измерению информации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Yoga</cp:lastModifiedBy>
  <cp:revision>57</cp:revision>
  <dcterms:created xsi:type="dcterms:W3CDTF">2012-01-25T09:16:15Z</dcterms:created>
  <dcterms:modified xsi:type="dcterms:W3CDTF">2013-10-18T17:28:22Z</dcterms:modified>
</cp:coreProperties>
</file>