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5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1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6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8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4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0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8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8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AF37-603A-4050-A0E6-DB4A5914C3AF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6C22-1B38-4B5E-BED8-0E599471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4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224" y="81236"/>
            <a:ext cx="90364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latin typeface="Arial" pitchFamily="34" charset="0"/>
                <a:cs typeface="Arial" pitchFamily="34" charset="0"/>
              </a:rPr>
              <a:t>Что такое абак?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3400" lvl="0" indent="-274638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Первая электронно-вычислительная машина</a:t>
            </a:r>
          </a:p>
          <a:p>
            <a:pPr marL="533400" lvl="0" indent="-274638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Первая вычислительная машина</a:t>
            </a:r>
          </a:p>
          <a:p>
            <a:pPr marL="533400" lvl="0" indent="-274638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Первая европейская машина </a:t>
            </a:r>
          </a:p>
          <a:p>
            <a:pPr marL="533400" lvl="0" indent="-274638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Первое вычислительное устройство</a:t>
            </a:r>
          </a:p>
          <a:p>
            <a:pPr marL="533400" lvl="0" indent="-274638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Первая советская машина</a:t>
            </a:r>
          </a:p>
          <a:p>
            <a:pPr lvl="0"/>
            <a:r>
              <a:rPr lang="ru-RU" sz="1400" b="1" i="1" dirty="0">
                <a:latin typeface="Arial" pitchFamily="34" charset="0"/>
                <a:cs typeface="Arial" pitchFamily="34" charset="0"/>
              </a:rPr>
              <a:t>Что создал Джон Непер еще в начале XVII века?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Первую электронно-вычислительную машину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Первую вычислительную машину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Первую европейскую машину 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Первое вычислительное устройство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Первую советскую машину</a:t>
            </a:r>
          </a:p>
          <a:p>
            <a:pPr lvl="0"/>
            <a:r>
              <a:rPr lang="ru-RU" sz="1400" b="1" i="1" dirty="0">
                <a:latin typeface="Arial" pitchFamily="34" charset="0"/>
                <a:cs typeface="Arial" pitchFamily="34" charset="0"/>
              </a:rPr>
              <a:t>В каком году ученый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Блез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 Паскаль создал машину (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Паскалина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), способную проводить операции сложения и вычитания чисел?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1623 г.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1642 г.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1671 г.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1820 г.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1620 г.</a:t>
            </a:r>
          </a:p>
          <a:p>
            <a:pPr lvl="0"/>
            <a:r>
              <a:rPr lang="ru-RU" sz="1400" b="1" i="1" dirty="0">
                <a:latin typeface="Arial" pitchFamily="34" charset="0"/>
                <a:cs typeface="Arial" pitchFamily="34" charset="0"/>
              </a:rPr>
              <a:t>Кто создал первый коммерческий калькулятор?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Джон Непер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Карл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Ксавье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Томас 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Готфрид Вильгельм фон Лейбниц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Блез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Паскаль</a:t>
            </a:r>
          </a:p>
          <a:p>
            <a:pPr marL="530225" lvl="0" indent="-285750">
              <a:buFont typeface="Wingdings" pitchFamily="2" charset="2"/>
              <a:buChar char="Ø"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Вильге́льм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Шиккард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b="1" i="1" dirty="0">
                <a:latin typeface="Arial" pitchFamily="34" charset="0"/>
                <a:cs typeface="Arial" pitchFamily="34" charset="0"/>
              </a:rPr>
              <a:t>Годы применения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поколения?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3400" lvl="0" indent="-258763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1946-1960гг.</a:t>
            </a:r>
          </a:p>
          <a:p>
            <a:pPr marL="533400" lvl="0" indent="-258763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1960-1964 гг.</a:t>
            </a:r>
          </a:p>
          <a:p>
            <a:pPr marL="533400" lvl="0" indent="-258763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1964-1970 гг.</a:t>
            </a:r>
          </a:p>
          <a:p>
            <a:pPr marL="533400" lvl="0" indent="-258763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1970-1980 гг.</a:t>
            </a:r>
          </a:p>
          <a:p>
            <a:pPr marL="533400" lvl="0" indent="-258763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1940-1945 гг.</a:t>
            </a:r>
          </a:p>
        </p:txBody>
      </p:sp>
    </p:spTree>
    <p:extLst>
      <p:ext uri="{BB962C8B-B14F-4D97-AF65-F5344CB8AC3E}">
        <p14:creationId xmlns:p14="http://schemas.microsoft.com/office/powerpoint/2010/main" val="23537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18" y="188640"/>
            <a:ext cx="64384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это набор инструкций на машинном языке, которые хранится в виде файлов на носителе и по команде пользователя загружается в компьютер для выполнения.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Перед исполнением программа должна пройти некоторую предварительную обработку - преобразована в последовательность команд процессора. Этот процесс называется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трансляцией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т.е. переводом с одного языка на другой. </a:t>
            </a:r>
          </a:p>
        </p:txBody>
      </p:sp>
      <p:sp>
        <p:nvSpPr>
          <p:cNvPr id="3" name="Табличка 2"/>
          <p:cNvSpPr/>
          <p:nvPr/>
        </p:nvSpPr>
        <p:spPr>
          <a:xfrm>
            <a:off x="3011290" y="2924944"/>
            <a:ext cx="3168352" cy="673620"/>
          </a:xfrm>
          <a:prstGeom prst="plaqu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трансляция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93096"/>
            <a:ext cx="3168352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компиляция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3824" y="4293096"/>
            <a:ext cx="3168352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интерпретация</a:t>
            </a:r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672" y="5206974"/>
            <a:ext cx="341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это перевод всей программы на машинном язык и затем ее исполнение. Между компиляцией и исполнением имеется промежуточный этап - сборка или редактирование связей.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6773" y="5206974"/>
            <a:ext cx="3145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перевод и немедленное исполнение каждого оператора исходной программы Интерпретация происходит во время исполнения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4595466" y="3598564"/>
            <a:ext cx="2274008" cy="694532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979712" y="3598564"/>
            <a:ext cx="2510894" cy="694532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81" y="1219691"/>
            <a:ext cx="2428443" cy="276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6" y="2343628"/>
            <a:ext cx="2887564" cy="14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8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79923" y="836712"/>
            <a:ext cx="68407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Программное  обеспечение</a:t>
            </a:r>
            <a:r>
              <a:rPr lang="ru-RU" dirty="0" smtClean="0"/>
              <a:t> — совокупность программ системы обработки информации и программных документов, необходимых для эксплуатации этих программ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996952"/>
            <a:ext cx="30603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Системное ПО</a:t>
            </a:r>
            <a:r>
              <a:rPr lang="ru-RU" dirty="0" smtClean="0"/>
              <a:t> :</a:t>
            </a:r>
          </a:p>
          <a:p>
            <a:pPr lvl="0"/>
            <a:r>
              <a:rPr lang="ru-RU" dirty="0" smtClean="0"/>
              <a:t>Операционная система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333" y="2996952"/>
            <a:ext cx="30603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Прикладное ПО</a:t>
            </a:r>
            <a:r>
              <a:rPr lang="ru-RU" dirty="0" smtClean="0"/>
              <a:t>.</a:t>
            </a:r>
          </a:p>
          <a:p>
            <a:pPr lvl="0"/>
            <a:r>
              <a:rPr lang="en-US" dirty="0" err="1" smtClean="0"/>
              <a:t>Офисное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err="1" smtClean="0"/>
              <a:t>приложение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>
            <a:stCxn id="3" idx="2"/>
            <a:endCxn id="6" idx="0"/>
          </p:cNvCxnSpPr>
          <p:nvPr/>
        </p:nvCxnSpPr>
        <p:spPr>
          <a:xfrm>
            <a:off x="4600303" y="1772816"/>
            <a:ext cx="229520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 flipH="1">
            <a:off x="2429762" y="1772816"/>
            <a:ext cx="2170541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44623"/>
            <a:ext cx="2548583" cy="1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32" y="5829811"/>
            <a:ext cx="1143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60" y="4503716"/>
            <a:ext cx="11811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54" y="4092302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60" y="4716189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33" y="5658196"/>
            <a:ext cx="11811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03" y="5619750"/>
            <a:ext cx="1209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0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51356"/>
            <a:ext cx="8830815" cy="3671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Чем отличаются основные устройства от периферийных?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чего предназначен модем и сетевой адаптер?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такое трансляция? Для  чего она нужна?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Какие виды программного обеспечения (ПО) вы знаете?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нового вы узнали на паре?</a:t>
            </a:r>
          </a:p>
        </p:txBody>
      </p:sp>
    </p:spTree>
    <p:extLst>
      <p:ext uri="{BB962C8B-B14F-4D97-AF65-F5344CB8AC3E}">
        <p14:creationId xmlns:p14="http://schemas.microsoft.com/office/powerpoint/2010/main" val="22176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о программном обеспечении. Базовая аппаратурная конфигурация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4384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Компьютерные системы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по определению фирмы IBM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Business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Machines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транснациональная корпорация со штаб-квартирой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Армонке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штат Нью-Йорк (США), один из крупнейших в мире производителей и поставщиков аппаратного и программного обеспечения, а также ИТ-сервисов и консалтинговых услуг. включают 4 основных компонента: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4729"/>
            <a:ext cx="1728192" cy="172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68319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Человек, который ставит задачу и получает результат.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Аппаратное обеспечение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Hardware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Программное обеспечение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Software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Файлы данных.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2" y="4773296"/>
            <a:ext cx="1938511" cy="19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 r="50000" b="60292"/>
          <a:stretch/>
        </p:blipFill>
        <p:spPr bwMode="auto">
          <a:xfrm>
            <a:off x="2739887" y="5068833"/>
            <a:ext cx="5392418" cy="16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63" y="3578234"/>
            <a:ext cx="2362625" cy="194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016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85" y="2638086"/>
            <a:ext cx="2064253" cy="14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Компоненты  ЭВМ: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Центральный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процессор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выполняет все вычисления и обработку информации. Процессор, состоящий из одной интегральной схемы, называется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микропроцессором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 более сложных машинах процессор состоит из набора интегральных схем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Процессор связывается с другими устройствами через кабель, состоящий из множества проводов, который называют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магистралью или шиной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26" y="8217"/>
            <a:ext cx="2233067" cy="223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7010" y="5300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Устройство вывода.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4068" y="2679706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Устройство ввода;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503055"/>
            <a:ext cx="350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Запоминающее устройство;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36" y="2864372"/>
            <a:ext cx="2016224" cy="184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3966090"/>
            <a:ext cx="1114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53167"/>
            <a:ext cx="1809113" cy="14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65" y="5200519"/>
            <a:ext cx="1669385" cy="13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37413"/>
            <a:ext cx="604832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Запоминающее устройство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1978" y="1195320"/>
            <a:ext cx="5868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Оперативная память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Main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memory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),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 память с произвольным доступом — это основное место хранения команд и данных текущих задач (программ) в персональных компьютерах.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461245" cy="16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78092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Кэш-память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Cache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Memory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 сверхоперативная память (СОЗУ) — это одна из разновидностей быстродействующей оперативной памяти, для которой используются дорогостоящие микросхемы статической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памяти.Основное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назначение кэш-памяти в компьютере — служить местом временного хранения обрабатываемых в текущий момент времени кодов программ и данных.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42789"/>
            <a:ext cx="6715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постоянное запоминающее устройство" (ПЗУ)</a:t>
            </a:r>
            <a:r>
              <a:rPr lang="ru-RU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Read-Only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Memory</a:t>
            </a:r>
            <a:r>
              <a:rPr lang="ru-RU" dirty="0">
                <a:latin typeface="Arial" pitchFamily="34" charset="0"/>
                <a:cs typeface="Arial" pitchFamily="34" charset="0"/>
              </a:rPr>
              <a:t> (ROM) наиболее часто используется для обозначения микросхем, из которых можно только читать данные, но изменить их нельзя. В каждом персональном компьютере обязательно есть несколько микросхем ПЗУ.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1" y="5157193"/>
            <a:ext cx="1859185" cy="14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65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Устройства хранения информации</a:t>
            </a:r>
            <a:endParaRPr lang="ru-RU" dirty="0"/>
          </a:p>
        </p:txBody>
      </p:sp>
      <p:pic>
        <p:nvPicPr>
          <p:cNvPr id="4097" name="Рисунок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49" y="481653"/>
            <a:ext cx="14763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90" y="1219664"/>
            <a:ext cx="1498472" cy="14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119" y="10906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жесткий диск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Hard disc)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CD-disc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DVD-disk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36" y="2638547"/>
            <a:ext cx="14287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23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30766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флеш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-память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USB-flash drive)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дискета 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Floppy-disk)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Переносной жесткий диск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2" y="4365104"/>
            <a:ext cx="1371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1276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69" y="4161950"/>
            <a:ext cx="1946450" cy="14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4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67" y="620688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устройства ПЭВМ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устройства и периферийные устройства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устройства компьютера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это устройства которые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являются необходимыми для работы компьютера.</a:t>
            </a:r>
          </a:p>
          <a:p>
            <a:pPr marL="173038"/>
            <a:r>
              <a:rPr lang="ru-RU" dirty="0" smtClean="0">
                <a:latin typeface="Arial" pitchFamily="34" charset="0"/>
                <a:cs typeface="Arial" pitchFamily="34" charset="0"/>
              </a:rPr>
              <a:t>- микропроцессор</a:t>
            </a:r>
          </a:p>
          <a:p>
            <a:pPr marL="173038"/>
            <a:r>
              <a:rPr lang="ru-RU" dirty="0" smtClean="0">
                <a:latin typeface="Arial" pitchFamily="34" charset="0"/>
                <a:cs typeface="Arial" pitchFamily="34" charset="0"/>
              </a:rPr>
              <a:t>- память компьютера (внутренняя и внешняя)</a:t>
            </a:r>
          </a:p>
          <a:p>
            <a:pPr marL="173038"/>
            <a:r>
              <a:rPr lang="ru-RU" dirty="0" smtClean="0">
                <a:latin typeface="Arial" pitchFamily="34" charset="0"/>
                <a:cs typeface="Arial" pitchFamily="34" charset="0"/>
              </a:rPr>
              <a:t>- устройства ввода информации</a:t>
            </a:r>
          </a:p>
          <a:p>
            <a:pPr marL="173038"/>
            <a:r>
              <a:rPr lang="ru-RU" dirty="0" smtClean="0">
                <a:latin typeface="Arial" pitchFamily="34" charset="0"/>
                <a:cs typeface="Arial" pitchFamily="34" charset="0"/>
              </a:rPr>
              <a:t>- устройства вывода информации</a:t>
            </a:r>
          </a:p>
          <a:p>
            <a:pPr marL="173038"/>
            <a:r>
              <a:rPr lang="ru-RU" dirty="0" smtClean="0">
                <a:latin typeface="Arial" pitchFamily="34" charset="0"/>
                <a:cs typeface="Arial" pitchFamily="34" charset="0"/>
              </a:rPr>
              <a:t>- устройства передачи и приема информации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Периферия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это совокупность периферийных устройств, подключенных к компьютеру, устройства, которые не представляют для компьютера особой важности и он вполне обходиться без них. Правда, отсутствие некоторых из периферийных устройств на компьютере ограничивает возможности пользователя. Например, без мышки пользователь не может пошевелить курсором и соответственно не может полноценно работать на компьютере, поскольку мышь на современном ПК является практически самым главным элементом управления ПК.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65" y="3646099"/>
            <a:ext cx="1265549" cy="8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9" y="832288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40" y="832288"/>
            <a:ext cx="17049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5113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197823"/>
            <a:ext cx="8544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принтер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для вывода на печать текстовой и графической информации. Они могут быть следующих типов: матричные, струйные, лазерные;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533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3528" y="2381900"/>
            <a:ext cx="81855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плоттер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(графопостроитель) также служит для вывода информации на бумажный носитель и, в основном, используется для вывода графической информации;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8" name="Рисунок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7" y="2968774"/>
            <a:ext cx="3733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20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132" y="31937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latin typeface="Arial" pitchFamily="34" charset="0"/>
                <a:cs typeface="Arial" pitchFamily="34" charset="0"/>
              </a:rPr>
              <a:t>манипулятор типа "мышь"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устройство, управляющее графическим курсором 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48" y="4088841"/>
            <a:ext cx="1859619" cy="13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31454" y="4749225"/>
            <a:ext cx="3422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джойстик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используемый в основном в компьютерных играх; </a:t>
            </a:r>
          </a:p>
        </p:txBody>
      </p:sp>
    </p:spTree>
    <p:extLst>
      <p:ext uri="{BB962C8B-B14F-4D97-AF65-F5344CB8AC3E}">
        <p14:creationId xmlns:p14="http://schemas.microsoft.com/office/powerpoint/2010/main" val="19302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724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01" y="2059160"/>
            <a:ext cx="17240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650"/>
            <a:ext cx="17240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38" y="4422478"/>
            <a:ext cx="15049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7504" y="351711"/>
            <a:ext cx="8856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сканер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устройство для считывания графической и текстовой информации;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8924" y="2382469"/>
            <a:ext cx="8291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CD-ROM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устройство для чтения компакт-дисков, используется для воспроизведения движущихся изображений, текста и звука;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24024" y="3605379"/>
            <a:ext cx="70244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модем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это устройство позволяющее компьютерам обмениваться данными через телефонные или иные линии связи;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0246" y="5000624"/>
            <a:ext cx="57709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сетевой адаптер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устройство, позволяющее компьютеру работать в локальной сети.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622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0413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клавиатура 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основным устройством ввода информации в компьютер пока остается клавиатура, с помощью нее можно вводить текстовую информацию, задавать команды компьютеру. </a:t>
            </a:r>
          </a:p>
        </p:txBody>
      </p:sp>
      <p:pic>
        <p:nvPicPr>
          <p:cNvPr id="1026" name="Picture 2" descr="D:\Мои документы\Оксана\УМК 2012-2013\3 занятие Понятие о программном обеспечении. Базовая аппаратурная конфигурация\клавиату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2137"/>
            <a:ext cx="7848872" cy="49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837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2011-12-14T06:12:00Z</dcterms:created>
  <dcterms:modified xsi:type="dcterms:W3CDTF">2012-01-26T09:17:18Z</dcterms:modified>
</cp:coreProperties>
</file>